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es-CL"/>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B7F28-BEC8-CD6D-6007-B9D687BAD5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BB554F9-9CAA-DC58-C92C-539F0D7C1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3D9C5E5-9A7A-1D19-E1E4-CB05EC8CE97D}"/>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1583E122-FCFD-0A84-B255-686EA520B8F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65D7DD-A2DF-24CD-F521-016E6707FB0D}"/>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219257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22B8D-FFCE-433E-A48F-74F2D87F532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8A036D3-C39B-AB9D-20E6-3BF81B47B2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604ECA0-0CB5-D2D3-7EDA-44CAD56E0BD9}"/>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9D37B6B3-868F-C70B-0FBA-9E5A2407759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F997C28-0014-09B5-2B17-78970F67D4C0}"/>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175809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F54537-D120-4FA3-CCB8-E362E137C9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808B7EC-37E4-103E-C4B1-7DB87E4D715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BF033A9-B9C8-327E-F375-BC8868F1B126}"/>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8C7594B3-F219-74FA-16E9-C7FEE8EAE4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407886-52D4-37E4-167C-1E6D285AB842}"/>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130690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2029E-FF68-B088-D315-ADEEBBC5E0D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3C12D99-CD18-1577-6B6E-A552A6BB67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FC26CE7-9C52-3691-A9B7-72716E8123B4}"/>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E729DE8E-DD37-A855-789B-10A4DC9E318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90D71AA-4991-B306-22B8-178361208F4F}"/>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98897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72098-62AC-C149-868F-C845BCFDA73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DFB2C75-6118-45CD-2560-52959E9152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6D65BA-6DB0-DAE2-C667-30E4837B4086}"/>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C897B778-6F25-99B3-CD10-9AFD4001C7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749B51A-6066-8243-4FB3-659F091A91BA}"/>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237821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19A5D-AE2C-066E-5A63-ECCEF5D39C9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304C641-1617-E343-E0DA-DA976B0066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EA00E41-3B61-9D74-D797-B4B3F8515B1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134DA0B-AA5A-5306-9994-94D56D2ED341}"/>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6" name="Marcador de pie de página 5">
            <a:extLst>
              <a:ext uri="{FF2B5EF4-FFF2-40B4-BE49-F238E27FC236}">
                <a16:creationId xmlns:a16="http://schemas.microsoft.com/office/drawing/2014/main" id="{50A2B662-66CD-CDD0-EE27-2D4763BAF3F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501359E-0034-FA5D-E99C-BED4DFC7602A}"/>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347119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3B24A-9D1F-E593-85FF-DF11E37683D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43ED039-7A70-2202-3F19-43022BF75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13D4098-8582-5AD4-D7C5-E444FDFC6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291B4E2-9A56-8D07-BEC4-441E8B92C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A87B0D-1C90-3441-E277-4D097672D9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AAB3D50-C1EB-B438-F30F-6BAABA0805A9}"/>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8" name="Marcador de pie de página 7">
            <a:extLst>
              <a:ext uri="{FF2B5EF4-FFF2-40B4-BE49-F238E27FC236}">
                <a16:creationId xmlns:a16="http://schemas.microsoft.com/office/drawing/2014/main" id="{EEC8CE61-EE1B-AB47-E160-E0488C38B9C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134565A-9CB1-FEAA-D531-81624C57C263}"/>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307349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1CB6E-424E-E074-70CE-F469ADA6E61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967A65D-C0B5-36B2-7C8C-C569FF385B38}"/>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4" name="Marcador de pie de página 3">
            <a:extLst>
              <a:ext uri="{FF2B5EF4-FFF2-40B4-BE49-F238E27FC236}">
                <a16:creationId xmlns:a16="http://schemas.microsoft.com/office/drawing/2014/main" id="{590C1E21-2785-B1E9-42FE-469E0237596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09E64D6-2D43-3A9E-8374-FE8563532938}"/>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234608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CA5DA7-80AB-5BE0-CE13-758A0E1E62CB}"/>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3" name="Marcador de pie de página 2">
            <a:extLst>
              <a:ext uri="{FF2B5EF4-FFF2-40B4-BE49-F238E27FC236}">
                <a16:creationId xmlns:a16="http://schemas.microsoft.com/office/drawing/2014/main" id="{6791B9D6-2AE3-36FC-A661-C8273860D5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373EA83-9BA7-E8A7-E473-FC9E601B36B6}"/>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188500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E0D52-F4FF-2BD5-C8AC-E366F30DC5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6C1C235-2520-5F78-6278-581E2E474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0712C23-30D2-AB55-2153-A9A59CF07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6292A5-02CB-4BFC-AF70-AE06C5FF0A90}"/>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6" name="Marcador de pie de página 5">
            <a:extLst>
              <a:ext uri="{FF2B5EF4-FFF2-40B4-BE49-F238E27FC236}">
                <a16:creationId xmlns:a16="http://schemas.microsoft.com/office/drawing/2014/main" id="{9355E0D9-AC1B-D41E-2EC8-67519850D9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CC12DF9-4674-362F-5CB4-6AF566D0DAB9}"/>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178002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D12FA-19EA-FB2B-238B-48A7E42872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054E3BD-1E71-316E-8C60-1009878DE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ADD5AA3-69D1-34F8-004D-76F581067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50CE71-1BB5-2C21-C63C-8A6271E7F0E7}"/>
              </a:ext>
            </a:extLst>
          </p:cNvPr>
          <p:cNvSpPr>
            <a:spLocks noGrp="1"/>
          </p:cNvSpPr>
          <p:nvPr>
            <p:ph type="dt" sz="half" idx="10"/>
          </p:nvPr>
        </p:nvSpPr>
        <p:spPr/>
        <p:txBody>
          <a:bodyPr/>
          <a:lstStyle/>
          <a:p>
            <a:fld id="{3DBEEB05-588B-42DD-8E90-817A15A10758}" type="datetimeFigureOut">
              <a:rPr lang="es-CL" smtClean="0"/>
              <a:t>22-07-2024</a:t>
            </a:fld>
            <a:endParaRPr lang="es-CL"/>
          </a:p>
        </p:txBody>
      </p:sp>
      <p:sp>
        <p:nvSpPr>
          <p:cNvPr id="6" name="Marcador de pie de página 5">
            <a:extLst>
              <a:ext uri="{FF2B5EF4-FFF2-40B4-BE49-F238E27FC236}">
                <a16:creationId xmlns:a16="http://schemas.microsoft.com/office/drawing/2014/main" id="{B993F4E0-4EED-A2CF-CC74-32F377B3174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8EE2E21-7E53-4175-8EEB-6AB50AB11A64}"/>
              </a:ext>
            </a:extLst>
          </p:cNvPr>
          <p:cNvSpPr>
            <a:spLocks noGrp="1"/>
          </p:cNvSpPr>
          <p:nvPr>
            <p:ph type="sldNum" sz="quarter" idx="12"/>
          </p:nvPr>
        </p:nvSpPr>
        <p:spPr/>
        <p:txBody>
          <a:bodyPr/>
          <a:lstStyle/>
          <a:p>
            <a:fld id="{6CF92219-D08A-411F-8F43-F0BDEB6750A2}" type="slidenum">
              <a:rPr lang="es-CL" smtClean="0"/>
              <a:t>‹Nº›</a:t>
            </a:fld>
            <a:endParaRPr lang="es-CL"/>
          </a:p>
        </p:txBody>
      </p:sp>
    </p:spTree>
    <p:extLst>
      <p:ext uri="{BB962C8B-B14F-4D97-AF65-F5344CB8AC3E}">
        <p14:creationId xmlns:p14="http://schemas.microsoft.com/office/powerpoint/2010/main" val="29916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1162666-4B87-B512-3DD6-49F31E78C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A432676-078D-4C8E-933B-B131EA9772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4636583-F685-F96A-CBE5-A0D99901C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BEEB05-588B-42DD-8E90-817A15A10758}" type="datetimeFigureOut">
              <a:rPr lang="es-CL" smtClean="0"/>
              <a:t>22-07-2024</a:t>
            </a:fld>
            <a:endParaRPr lang="es-CL"/>
          </a:p>
        </p:txBody>
      </p:sp>
      <p:sp>
        <p:nvSpPr>
          <p:cNvPr id="5" name="Marcador de pie de página 4">
            <a:extLst>
              <a:ext uri="{FF2B5EF4-FFF2-40B4-BE49-F238E27FC236}">
                <a16:creationId xmlns:a16="http://schemas.microsoft.com/office/drawing/2014/main" id="{CFD94D12-100F-23A9-EE3B-C92CDE7EB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3B92E37E-EEA7-8FDA-EFC8-CA63F68F6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F92219-D08A-411F-8F43-F0BDEB6750A2}" type="slidenum">
              <a:rPr lang="es-CL" smtClean="0"/>
              <a:t>‹Nº›</a:t>
            </a:fld>
            <a:endParaRPr lang="es-CL"/>
          </a:p>
        </p:txBody>
      </p:sp>
    </p:spTree>
    <p:extLst>
      <p:ext uri="{BB962C8B-B14F-4D97-AF65-F5344CB8AC3E}">
        <p14:creationId xmlns:p14="http://schemas.microsoft.com/office/powerpoint/2010/main" val="198605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B3D57F-CE26-B35A-AE76-06F903D73F11}"/>
              </a:ext>
            </a:extLst>
          </p:cNvPr>
          <p:cNvSpPr>
            <a:spLocks noGrp="1"/>
          </p:cNvSpPr>
          <p:nvPr>
            <p:ph type="title"/>
          </p:nvPr>
        </p:nvSpPr>
        <p:spPr>
          <a:xfrm>
            <a:off x="0" y="1153572"/>
            <a:ext cx="3887234" cy="4461163"/>
          </a:xfrm>
        </p:spPr>
        <p:txBody>
          <a:bodyPr>
            <a:normAutofit/>
          </a:bodyPr>
          <a:lstStyle/>
          <a:p>
            <a:r>
              <a:rPr lang="es-CL" sz="2800" dirty="0">
                <a:solidFill>
                  <a:srgbClr val="FFFFFF"/>
                </a:solidFill>
              </a:rPr>
              <a:t>COMO AVANZAMOS A LA IMPLEMENTACIÓN DE LA LEY KARIN</a:t>
            </a:r>
            <a:br>
              <a:rPr lang="es-CL" sz="2800" dirty="0">
                <a:solidFill>
                  <a:srgbClr val="FFFFFF"/>
                </a:solidFill>
              </a:rPr>
            </a:br>
            <a:br>
              <a:rPr lang="es-CL" sz="2800" dirty="0">
                <a:solidFill>
                  <a:srgbClr val="FFFFFF"/>
                </a:solidFill>
              </a:rPr>
            </a:br>
            <a:r>
              <a:rPr lang="es-CL" sz="2800" dirty="0">
                <a:solidFill>
                  <a:srgbClr val="FFFFFF"/>
                </a:solidFill>
              </a:rPr>
              <a:t> Gina Sennas Ruiz</a:t>
            </a:r>
            <a:br>
              <a:rPr lang="es-CL" sz="2800" dirty="0">
                <a:solidFill>
                  <a:srgbClr val="FFFFFF"/>
                </a:solidFill>
              </a:rPr>
            </a:br>
            <a:r>
              <a:rPr lang="es-CL" sz="2800" dirty="0">
                <a:solidFill>
                  <a:srgbClr val="FFFFFF"/>
                </a:solidFill>
              </a:rPr>
              <a:t>vicepresidenta mujer y género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Marcador de contenido 8">
            <a:extLst>
              <a:ext uri="{FF2B5EF4-FFF2-40B4-BE49-F238E27FC236}">
                <a16:creationId xmlns:a16="http://schemas.microsoft.com/office/drawing/2014/main" id="{8523ACE5-A4E5-573A-EF4A-B4B9260AA6A2}"/>
              </a:ext>
            </a:extLst>
          </p:cNvPr>
          <p:cNvPicPr>
            <a:picLocks noGrp="1" noChangeAspect="1"/>
          </p:cNvPicPr>
          <p:nvPr>
            <p:ph idx="1"/>
          </p:nvPr>
        </p:nvPicPr>
        <p:blipFill>
          <a:blip r:embed="rId2"/>
          <a:stretch>
            <a:fillRect/>
          </a:stretch>
        </p:blipFill>
        <p:spPr>
          <a:xfrm>
            <a:off x="4446588" y="1767258"/>
            <a:ext cx="6907212" cy="2517034"/>
          </a:xfrm>
          <a:prstGeom prst="rect">
            <a:avLst/>
          </a:prstGeom>
        </p:spPr>
      </p:pic>
    </p:spTree>
    <p:extLst>
      <p:ext uri="{BB962C8B-B14F-4D97-AF65-F5344CB8AC3E}">
        <p14:creationId xmlns:p14="http://schemas.microsoft.com/office/powerpoint/2010/main" val="350889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A03B2DD-E4B4-82BF-E46E-B282BA530F37}"/>
              </a:ext>
            </a:extLst>
          </p:cNvPr>
          <p:cNvSpPr>
            <a:spLocks noGrp="1"/>
          </p:cNvSpPr>
          <p:nvPr>
            <p:ph type="title"/>
          </p:nvPr>
        </p:nvSpPr>
        <p:spPr>
          <a:xfrm>
            <a:off x="76200" y="1153572"/>
            <a:ext cx="3811034" cy="4461163"/>
          </a:xfrm>
        </p:spPr>
        <p:txBody>
          <a:bodyPr>
            <a:normAutofit/>
          </a:bodyPr>
          <a:lstStyle/>
          <a:p>
            <a:r>
              <a:rPr lang="es-CL" dirty="0">
                <a:solidFill>
                  <a:srgbClr val="FFFFFF"/>
                </a:solidFill>
              </a:rPr>
              <a:t>VIOLENCIA EN EL TRABAJO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8AF0F94-D451-5893-41E9-2A39EFDCC0EE}"/>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s-ES" b="0" i="0" dirty="0">
                <a:effectLst/>
                <a:highlight>
                  <a:srgbClr val="F8FAFD"/>
                </a:highlight>
                <a:latin typeface="Arial" panose="020B0604020202020204" pitchFamily="34" charset="0"/>
                <a:cs typeface="Arial" panose="020B0604020202020204" pitchFamily="34" charset="0"/>
              </a:rPr>
              <a:t>Gritos o amenazas.</a:t>
            </a:r>
          </a:p>
          <a:p>
            <a:pPr>
              <a:buFont typeface="Arial" panose="020B0604020202020204" pitchFamily="34" charset="0"/>
              <a:buChar char="•"/>
            </a:pPr>
            <a:r>
              <a:rPr lang="es-ES" b="0" i="0" dirty="0">
                <a:effectLst/>
                <a:highlight>
                  <a:srgbClr val="F8FAFD"/>
                </a:highlight>
                <a:latin typeface="Arial" panose="020B0604020202020204" pitchFamily="34" charset="0"/>
                <a:cs typeface="Arial" panose="020B0604020202020204" pitchFamily="34" charset="0"/>
              </a:rPr>
              <a:t>Uso de garabatos o palabras ofensivas.</a:t>
            </a:r>
          </a:p>
          <a:p>
            <a:pPr>
              <a:buFont typeface="Arial" panose="020B0604020202020204" pitchFamily="34" charset="0"/>
              <a:buChar char="•"/>
            </a:pPr>
            <a:r>
              <a:rPr lang="es-ES" b="0" i="0" dirty="0">
                <a:effectLst/>
                <a:highlight>
                  <a:srgbClr val="F8FAFD"/>
                </a:highlight>
                <a:latin typeface="Arial" panose="020B0604020202020204" pitchFamily="34" charset="0"/>
                <a:cs typeface="Arial" panose="020B0604020202020204" pitchFamily="34" charset="0"/>
              </a:rPr>
              <a:t>Golpes, zamarreos, puñetazos, patadas o bofetadas.</a:t>
            </a:r>
          </a:p>
          <a:p>
            <a:pPr>
              <a:buFont typeface="Arial" panose="020B0604020202020204" pitchFamily="34" charset="0"/>
              <a:buChar char="•"/>
            </a:pPr>
            <a:r>
              <a:rPr lang="es-ES" b="0" i="0" dirty="0">
                <a:effectLst/>
                <a:highlight>
                  <a:srgbClr val="F8FAFD"/>
                </a:highlight>
                <a:latin typeface="Arial" panose="020B0604020202020204" pitchFamily="34" charset="0"/>
                <a:cs typeface="Arial" panose="020B0604020202020204" pitchFamily="34" charset="0"/>
              </a:rPr>
              <a:t>Conductas que amenacen o resulte en lesiones físicas o su potencial muerte.</a:t>
            </a:r>
          </a:p>
          <a:p>
            <a:pPr>
              <a:buFont typeface="Arial" panose="020B0604020202020204" pitchFamily="34" charset="0"/>
              <a:buChar char="•"/>
            </a:pPr>
            <a:r>
              <a:rPr lang="es-ES" b="0" i="0" dirty="0">
                <a:effectLst/>
                <a:highlight>
                  <a:srgbClr val="F8FAFD"/>
                </a:highlight>
                <a:latin typeface="Arial" panose="020B0604020202020204" pitchFamily="34" charset="0"/>
                <a:cs typeface="Arial" panose="020B0604020202020204" pitchFamily="34" charset="0"/>
              </a:rPr>
              <a:t>Daños materiales en los entornos laborales como vandalismo, robo o asaltos.</a:t>
            </a:r>
          </a:p>
          <a:p>
            <a:endParaRPr lang="es-CL" dirty="0"/>
          </a:p>
        </p:txBody>
      </p:sp>
    </p:spTree>
    <p:extLst>
      <p:ext uri="{BB962C8B-B14F-4D97-AF65-F5344CB8AC3E}">
        <p14:creationId xmlns:p14="http://schemas.microsoft.com/office/powerpoint/2010/main" val="31817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57F626-57DE-727A-7201-336F63DC72A8}"/>
              </a:ext>
            </a:extLst>
          </p:cNvPr>
          <p:cNvSpPr>
            <a:spLocks noGrp="1"/>
          </p:cNvSpPr>
          <p:nvPr>
            <p:ph type="title"/>
          </p:nvPr>
        </p:nvSpPr>
        <p:spPr>
          <a:xfrm>
            <a:off x="686834" y="1153572"/>
            <a:ext cx="3200400" cy="4461163"/>
          </a:xfrm>
        </p:spPr>
        <p:txBody>
          <a:bodyPr>
            <a:normAutofit/>
          </a:bodyPr>
          <a:lstStyle/>
          <a:p>
            <a:r>
              <a:rPr lang="es-CL" sz="3700" dirty="0">
                <a:solidFill>
                  <a:srgbClr val="FFFFFF"/>
                </a:solidFill>
              </a:rPr>
              <a:t>SE RECOMIENDA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2E00167B-4111-EEB5-2F30-DCF6F4A03FC2}"/>
              </a:ext>
            </a:extLst>
          </p:cNvPr>
          <p:cNvSpPr>
            <a:spLocks noGrp="1"/>
          </p:cNvSpPr>
          <p:nvPr>
            <p:ph idx="1"/>
          </p:nvPr>
        </p:nvSpPr>
        <p:spPr>
          <a:xfrm>
            <a:off x="4447308" y="591344"/>
            <a:ext cx="6906491" cy="5585619"/>
          </a:xfrm>
        </p:spPr>
        <p:txBody>
          <a:bodyPr anchor="ctr">
            <a:normAutofit/>
          </a:bodyPr>
          <a:lstStyle/>
          <a:p>
            <a:pPr marL="0" indent="0" algn="just">
              <a:buNone/>
            </a:pPr>
            <a:r>
              <a:rPr lang="es-ES" sz="2200" dirty="0">
                <a:latin typeface="Arial" panose="020B0604020202020204" pitchFamily="34" charset="0"/>
                <a:cs typeface="Arial" panose="020B0604020202020204" pitchFamily="34" charset="0"/>
              </a:rPr>
              <a:t>•Usar tono de voz apropiado y carente de agresividad.</a:t>
            </a:r>
          </a:p>
          <a:p>
            <a:pPr marL="0" indent="0" algn="just">
              <a:buNone/>
            </a:pPr>
            <a:r>
              <a:rPr lang="es-ES" sz="2200" dirty="0">
                <a:latin typeface="Arial" panose="020B0604020202020204" pitchFamily="34" charset="0"/>
                <a:cs typeface="Arial" panose="020B0604020202020204" pitchFamily="34" charset="0"/>
              </a:rPr>
              <a:t>• Ser cuidadosos en procesos de retroalimentación, de reuniones, evitar críticas.</a:t>
            </a:r>
          </a:p>
          <a:p>
            <a:pPr marL="0" indent="0" algn="just">
              <a:buNone/>
            </a:pPr>
            <a:r>
              <a:rPr lang="es-ES" sz="2200" dirty="0">
                <a:latin typeface="Arial" panose="020B0604020202020204" pitchFamily="34" charset="0"/>
                <a:cs typeface="Arial" panose="020B0604020202020204" pitchFamily="34" charset="0"/>
              </a:rPr>
              <a:t>• Evitar gestos físicos o verbales hostiles y discriminatorios propendiendo a una actuación amable en el entorno laboral.</a:t>
            </a:r>
          </a:p>
          <a:p>
            <a:pPr marL="0" indent="0" algn="just">
              <a:buNone/>
            </a:pPr>
            <a:r>
              <a:rPr lang="es-ES" sz="2200" dirty="0">
                <a:latin typeface="Arial" panose="020B0604020202020204" pitchFamily="34" charset="0"/>
                <a:cs typeface="Arial" panose="020B0604020202020204" pitchFamily="34" charset="0"/>
              </a:rPr>
              <a:t>• Respetar los espacios personales de las demás personas trabajadoras.</a:t>
            </a:r>
          </a:p>
          <a:p>
            <a:pPr marL="0" indent="0" algn="just">
              <a:buNone/>
            </a:pPr>
            <a:r>
              <a:rPr lang="es-ES" sz="2200" dirty="0">
                <a:latin typeface="Arial" panose="020B0604020202020204" pitchFamily="34" charset="0"/>
                <a:cs typeface="Arial" panose="020B0604020202020204" pitchFamily="34" charset="0"/>
              </a:rPr>
              <a:t>• Mantener especial reserva de la información entregada por las personas</a:t>
            </a:r>
          </a:p>
          <a:p>
            <a:pPr algn="just"/>
            <a:r>
              <a:rPr lang="es-ES" sz="2200" dirty="0">
                <a:latin typeface="Arial" panose="020B0604020202020204" pitchFamily="34" charset="0"/>
                <a:cs typeface="Arial" panose="020B0604020202020204" pitchFamily="34" charset="0"/>
              </a:rPr>
              <a:t>trabajadoras, en la medida que dicha situación no constituya delito o encubra una</a:t>
            </a:r>
          </a:p>
          <a:p>
            <a:pPr algn="just"/>
            <a:r>
              <a:rPr lang="es-ES" sz="2200" dirty="0">
                <a:latin typeface="Arial" panose="020B0604020202020204" pitchFamily="34" charset="0"/>
                <a:cs typeface="Arial" panose="020B0604020202020204" pitchFamily="34" charset="0"/>
              </a:rPr>
              <a:t>situación potencial de acoso.</a:t>
            </a:r>
            <a:endParaRPr lang="es-C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58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DCE3239-5EEA-B574-8DA9-8843B501CBA3}"/>
              </a:ext>
            </a:extLst>
          </p:cNvPr>
          <p:cNvSpPr>
            <a:spLocks noGrp="1"/>
          </p:cNvSpPr>
          <p:nvPr>
            <p:ph type="title"/>
          </p:nvPr>
        </p:nvSpPr>
        <p:spPr>
          <a:xfrm>
            <a:off x="206829" y="1153572"/>
            <a:ext cx="3680407" cy="4461163"/>
          </a:xfrm>
        </p:spPr>
        <p:txBody>
          <a:bodyPr>
            <a:normAutofit/>
          </a:bodyPr>
          <a:lstStyle/>
          <a:p>
            <a:r>
              <a:rPr lang="es-CL" sz="3100" dirty="0">
                <a:solidFill>
                  <a:srgbClr val="FFFFFF"/>
                </a:solidFill>
              </a:rPr>
              <a:t>MODIFICACIONES A LA LEY N° 18.575 LBGAE</a:t>
            </a:r>
            <a:br>
              <a:rPr lang="es-CL" sz="3100" dirty="0">
                <a:solidFill>
                  <a:srgbClr val="FFFFFF"/>
                </a:solidFill>
              </a:rPr>
            </a:br>
            <a:r>
              <a:rPr lang="es-CL" sz="3100" dirty="0">
                <a:solidFill>
                  <a:srgbClr val="FFFFFF"/>
                </a:solidFill>
              </a:rPr>
              <a:t>ley de Bases Generales de la Administración del estado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58D84EA-3BEA-E82B-97F2-743F4A3ABEC8}"/>
              </a:ext>
            </a:extLst>
          </p:cNvPr>
          <p:cNvSpPr>
            <a:spLocks noGrp="1"/>
          </p:cNvSpPr>
          <p:nvPr>
            <p:ph idx="1"/>
          </p:nvPr>
        </p:nvSpPr>
        <p:spPr>
          <a:xfrm>
            <a:off x="4167272" y="239486"/>
            <a:ext cx="7466563" cy="6204857"/>
          </a:xfrm>
        </p:spPr>
        <p:txBody>
          <a:bodyPr anchor="ctr">
            <a:noAutofit/>
          </a:bodyPr>
          <a:lstStyle/>
          <a:p>
            <a:pPr marL="0" indent="0">
              <a:buNone/>
            </a:pPr>
            <a:r>
              <a:rPr lang="es-ES" sz="1800" dirty="0">
                <a:latin typeface="Arial" panose="020B0604020202020204" pitchFamily="34" charset="0"/>
                <a:cs typeface="Arial" panose="020B0604020202020204" pitchFamily="34" charset="0"/>
              </a:rPr>
              <a:t>1.- Se consagra el derecho de toda persona en el desarrollo de su   función pública, a disfrutar de un espacio libre de violencia y acoso laboral o sexual :</a:t>
            </a:r>
          </a:p>
          <a:p>
            <a:pPr algn="just"/>
            <a:r>
              <a:rPr lang="es-ES" sz="1800" dirty="0">
                <a:latin typeface="Arial" panose="020B0604020202020204" pitchFamily="34" charset="0"/>
                <a:cs typeface="Arial" panose="020B0604020202020204" pitchFamily="34" charset="0"/>
              </a:rPr>
              <a:t>La función pública se ejercerá propendiendo al respeto del </a:t>
            </a:r>
            <a:r>
              <a:rPr lang="es-ES" sz="1800" dirty="0" err="1">
                <a:latin typeface="Arial" panose="020B0604020202020204" pitchFamily="34" charset="0"/>
                <a:cs typeface="Arial" panose="020B0604020202020204" pitchFamily="34" charset="0"/>
              </a:rPr>
              <a:t>derechde</a:t>
            </a:r>
            <a:r>
              <a:rPr lang="es-ES" sz="1800" dirty="0">
                <a:latin typeface="Arial" panose="020B0604020202020204" pitchFamily="34" charset="0"/>
                <a:cs typeface="Arial" panose="020B0604020202020204" pitchFamily="34" charset="0"/>
              </a:rPr>
              <a:t> toda persona, con ocasión del trabajo, a  disfrutar de un espacio libre de violencia, acoso laboral y sexual. Los órganos de la Administración del Estado deberán tomar todas las medidas necesarias para su prevención,       investigación sanción”.</a:t>
            </a:r>
          </a:p>
          <a:p>
            <a:pPr algn="just"/>
            <a:r>
              <a:rPr lang="es-ES" sz="1800" dirty="0">
                <a:latin typeface="Arial" panose="020B0604020202020204" pitchFamily="34" charset="0"/>
                <a:cs typeface="Arial" panose="020B0604020202020204" pitchFamily="34" charset="0"/>
              </a:rPr>
              <a:t>Es importante porque se establece 2 líneas : La prevención y por otro lado la investigación y sanción.</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2.- Obligaciones para las entidades empleadoras, en el ámbito de</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prevención:</a:t>
            </a:r>
          </a:p>
          <a:p>
            <a:pPr algn="just"/>
            <a:r>
              <a:rPr lang="es-ES" sz="1800" dirty="0">
                <a:latin typeface="Arial" panose="020B0604020202020204" pitchFamily="34" charset="0"/>
                <a:cs typeface="Arial" panose="020B0604020202020204" pitchFamily="34" charset="0"/>
              </a:rPr>
              <a:t> Órganos de la Administración del Estado deben contar con un       protocolo de prevención de la violencia en  el trabajo, el acoso   laboral y sexual.</a:t>
            </a:r>
          </a:p>
          <a:p>
            <a:pPr marL="0" indent="0" algn="just">
              <a:buNone/>
            </a:pPr>
            <a:r>
              <a:rPr lang="es-ES" sz="1800" dirty="0">
                <a:latin typeface="Arial" panose="020B0604020202020204" pitchFamily="34" charset="0"/>
                <a:cs typeface="Arial" panose="020B0604020202020204" pitchFamily="34" charset="0"/>
              </a:rPr>
              <a:t>   • La </a:t>
            </a:r>
            <a:r>
              <a:rPr lang="es-ES" sz="1800" b="1" dirty="0">
                <a:latin typeface="Arial" panose="020B0604020202020204" pitchFamily="34" charset="0"/>
                <a:cs typeface="Arial" panose="020B0604020202020204" pitchFamily="34" charset="0"/>
              </a:rPr>
              <a:t>SUSESO</a:t>
            </a:r>
            <a:r>
              <a:rPr lang="es-ES" sz="1800" dirty="0">
                <a:latin typeface="Arial" panose="020B0604020202020204" pitchFamily="34" charset="0"/>
                <a:cs typeface="Arial" panose="020B0604020202020204" pitchFamily="34" charset="0"/>
              </a:rPr>
              <a:t> emitió el 07 de junio de 2024, la Circular N° 3813, que establece modelo de   protocolo que debe servir de base tanto a las instituciones públicas y privadas.</a:t>
            </a:r>
          </a:p>
          <a:p>
            <a:pPr marL="0" indent="0" algn="just">
              <a:buNone/>
            </a:pPr>
            <a:r>
              <a:rPr lang="es-ES" sz="1800" dirty="0">
                <a:latin typeface="Arial" panose="020B0604020202020204" pitchFamily="34" charset="0"/>
                <a:cs typeface="Arial" panose="020B0604020202020204" pitchFamily="34" charset="0"/>
              </a:rPr>
              <a:t>• Para elaboración del protocolo se puede pedir asesoría técnica a los organismos administradores de la Ley 16.744.</a:t>
            </a:r>
          </a:p>
          <a:p>
            <a:pPr marL="0" indent="0" algn="just">
              <a:buNone/>
            </a:pPr>
            <a:r>
              <a:rPr lang="es-ES" sz="1800" dirty="0">
                <a:latin typeface="Arial" panose="020B0604020202020204" pitchFamily="34" charset="0"/>
                <a:cs typeface="Arial" panose="020B0604020202020204" pitchFamily="34" charset="0"/>
              </a:rPr>
              <a:t>• Debe ser difundido</a:t>
            </a:r>
            <a:r>
              <a:rPr lang="es-ES" sz="1600" dirty="0">
                <a:latin typeface="Arial" panose="020B0604020202020204" pitchFamily="34" charset="0"/>
                <a:cs typeface="Arial" panose="020B0604020202020204" pitchFamily="34" charset="0"/>
              </a:rPr>
              <a:t>.</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71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73F31F-2A0A-9050-3590-934EF0187F67}"/>
              </a:ext>
            </a:extLst>
          </p:cNvPr>
          <p:cNvSpPr>
            <a:spLocks noGrp="1"/>
          </p:cNvSpPr>
          <p:nvPr>
            <p:ph type="title"/>
          </p:nvPr>
        </p:nvSpPr>
        <p:spPr>
          <a:xfrm>
            <a:off x="686834" y="1153572"/>
            <a:ext cx="3200400" cy="4461163"/>
          </a:xfrm>
        </p:spPr>
        <p:txBody>
          <a:bodyPr>
            <a:normAutofit/>
          </a:bodyPr>
          <a:lstStyle/>
          <a:p>
            <a:r>
              <a:rPr lang="es-CL" sz="3100" dirty="0">
                <a:solidFill>
                  <a:srgbClr val="FFFFFF"/>
                </a:solidFill>
              </a:rPr>
              <a:t>MODIFICACIONES A LA LEY N° 18.575 LBGAE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D962080-BD2E-A06B-9643-6F46E4C9CFA0}"/>
              </a:ext>
            </a:extLst>
          </p:cNvPr>
          <p:cNvSpPr>
            <a:spLocks noGrp="1"/>
          </p:cNvSpPr>
          <p:nvPr>
            <p:ph idx="1"/>
          </p:nvPr>
        </p:nvSpPr>
        <p:spPr>
          <a:xfrm>
            <a:off x="4167272" y="163286"/>
            <a:ext cx="7466563" cy="6013677"/>
          </a:xfrm>
        </p:spPr>
        <p:txBody>
          <a:bodyPr anchor="ctr">
            <a:noAutofit/>
          </a:bodyPr>
          <a:lstStyle/>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3.- Se establece un marco de seguridad y estabilidad a la persona denunciante: “En  los procedimientos de investigación de acoso sexual o laboral, será aplicable lo  dispuesto en los artículos 90 A y 90 B de la ley N° 18.834,sobre EEAA.”</a:t>
            </a:r>
          </a:p>
          <a:p>
            <a:pPr algn="just">
              <a:lnSpc>
                <a:spcPct val="100000"/>
              </a:lnSpc>
              <a:spcBef>
                <a:spcPts val="0"/>
              </a:spcBef>
            </a:pPr>
            <a:endParaRPr lang="es-ES"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4.- La Jefatura Superior del Servicio debe informar semestralmente los canales que mantiene dicho organismo y  los canales estatales para la recepción de denuncias sobre incumplimientos relativos a la prevención, investigación y sanción del acoso  sexual y laboral, y de cualquier incumplimiento a la normativa que rige a las personas funcionarias del sector público.</a:t>
            </a:r>
          </a:p>
          <a:p>
            <a:pPr algn="just">
              <a:lnSpc>
                <a:spcPct val="100000"/>
              </a:lnSpc>
              <a:spcBef>
                <a:spcPts val="0"/>
              </a:spcBef>
            </a:pPr>
            <a:endParaRPr lang="es-ES"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5.- Nueva conducta que contraviene el principio de probidad administrativa el  “ejercer conductas de acoso sexual, laboral o de violencia en el trabajo, que sufran las funcionarias y los funcionarios en los términos del artículo 2 del Código del Trabajo.”</a:t>
            </a:r>
          </a:p>
          <a:p>
            <a:pPr algn="just">
              <a:lnSpc>
                <a:spcPct val="100000"/>
              </a:lnSpc>
              <a:spcBef>
                <a:spcPts val="0"/>
              </a:spcBef>
            </a:pPr>
            <a:endParaRPr lang="es-ES"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6.-Principios rectores para la sustanciación de los procedimientos de investigación y sumarios administrativos:</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Confidencialidad, Imparcialidad, celeridad y perspectiva de género.</a:t>
            </a:r>
            <a:endParaRPr lang="es-C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93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BB0A86-1F7E-0C51-4601-CBFAE0EB1200}"/>
              </a:ext>
            </a:extLst>
          </p:cNvPr>
          <p:cNvSpPr>
            <a:spLocks noGrp="1"/>
          </p:cNvSpPr>
          <p:nvPr>
            <p:ph type="title"/>
          </p:nvPr>
        </p:nvSpPr>
        <p:spPr>
          <a:xfrm>
            <a:off x="686834" y="1153572"/>
            <a:ext cx="3200400" cy="4461163"/>
          </a:xfrm>
        </p:spPr>
        <p:txBody>
          <a:bodyPr>
            <a:normAutofit/>
          </a:bodyPr>
          <a:lstStyle/>
          <a:p>
            <a:r>
              <a:rPr lang="es-CL" sz="3400">
                <a:solidFill>
                  <a:srgbClr val="FFFFFF"/>
                </a:solidFill>
              </a:rPr>
              <a:t>MODIFICACIÓN A LA LEY N° 18.834 EA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B9E8F613-5D20-E7AE-EDB3-CA59BF4C8551}"/>
              </a:ext>
            </a:extLst>
          </p:cNvPr>
          <p:cNvSpPr>
            <a:spLocks noGrp="1"/>
          </p:cNvSpPr>
          <p:nvPr>
            <p:ph idx="1"/>
          </p:nvPr>
        </p:nvSpPr>
        <p:spPr>
          <a:xfrm>
            <a:off x="4167272" y="591344"/>
            <a:ext cx="7337894" cy="5585619"/>
          </a:xfrm>
        </p:spPr>
        <p:txBody>
          <a:bodyPr anchor="ctr">
            <a:noAutofit/>
          </a:bodyPr>
          <a:lstStyle/>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1.- Se establece facultad al fiscal de un sumario, determinar que en los casos que se aplique la medida de destitución como consecuencia de haber realizado actos  calificados como acoso laboral, pueda eximir al funcionario/a sancionado/a de  cumplir el plazo de 5 años contemplado en el artículo 12, decisión que no será   aplicable en la institución que aplica la medida.</a:t>
            </a:r>
          </a:p>
          <a:p>
            <a:endParaRPr lang="es-ES" sz="1800" dirty="0">
              <a:latin typeface="Arial" panose="020B0604020202020204" pitchFamily="34" charset="0"/>
              <a:cs typeface="Arial" panose="020B0604020202020204" pitchFamily="34" charset="0"/>
            </a:endParaRPr>
          </a:p>
          <a:p>
            <a:pPr marL="0" indent="0">
              <a:lnSpc>
                <a:spcPct val="100000"/>
              </a:lnSpc>
              <a:spcBef>
                <a:spcPts val="0"/>
              </a:spcBef>
              <a:buNone/>
            </a:pPr>
            <a:r>
              <a:rPr lang="es-ES" sz="1800" dirty="0">
                <a:latin typeface="Arial" panose="020B0604020202020204" pitchFamily="34" charset="0"/>
                <a:cs typeface="Arial" panose="020B0604020202020204" pitchFamily="34" charset="0"/>
              </a:rPr>
              <a:t> 2.- Al igual que la LBGAE se introduce que las investigaciones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sumarias y sumarios     administrativos deberán sujetarse a los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principios de confidencialidad  imparcialidad, celeridad y perspectiva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de género.</a:t>
            </a:r>
          </a:p>
          <a:p>
            <a:endParaRPr lang="es-ES" sz="1800" i="1" dirty="0">
              <a:latin typeface="Arial" panose="020B0604020202020204" pitchFamily="34" charset="0"/>
              <a:cs typeface="Arial" panose="020B0604020202020204" pitchFamily="34" charset="0"/>
            </a:endParaRPr>
          </a:p>
          <a:p>
            <a:pPr marL="0" indent="0">
              <a:lnSpc>
                <a:spcPct val="100000"/>
              </a:lnSpc>
              <a:spcBef>
                <a:spcPts val="0"/>
              </a:spcBef>
              <a:buNone/>
            </a:pPr>
            <a:r>
              <a:rPr lang="es-ES" sz="1800" dirty="0">
                <a:latin typeface="Arial" panose="020B0604020202020204" pitchFamily="34" charset="0"/>
                <a:cs typeface="Arial" panose="020B0604020202020204" pitchFamily="34" charset="0"/>
              </a:rPr>
              <a:t> 3.- Se establece que el acoso laboral y sexual, así como los actos de</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discriminación arbitrarios o cualquier acto atentatorio contra la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dignidad de las   demás personas funcionarias serán sancionados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con la Destitución.</a:t>
            </a:r>
            <a:endParaRPr lang="es-C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5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A165DD-111C-7C86-3A01-9627581C9DEE}"/>
              </a:ext>
            </a:extLst>
          </p:cNvPr>
          <p:cNvSpPr>
            <a:spLocks noGrp="1"/>
          </p:cNvSpPr>
          <p:nvPr>
            <p:ph type="title"/>
          </p:nvPr>
        </p:nvSpPr>
        <p:spPr>
          <a:xfrm>
            <a:off x="686834" y="1153572"/>
            <a:ext cx="3200400" cy="4461163"/>
          </a:xfrm>
        </p:spPr>
        <p:txBody>
          <a:bodyPr>
            <a:normAutofit/>
          </a:bodyPr>
          <a:lstStyle/>
          <a:p>
            <a:r>
              <a:rPr lang="es-CL" sz="3400">
                <a:solidFill>
                  <a:srgbClr val="FFFFFF"/>
                </a:solidFill>
              </a:rPr>
              <a:t>MODIFICACIÓN A LA LEY N° 18.834 EA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D628D7F5-5011-0CDA-3462-A8E3ADA2386C}"/>
              </a:ext>
            </a:extLst>
          </p:cNvPr>
          <p:cNvSpPr>
            <a:spLocks noGrp="1"/>
          </p:cNvSpPr>
          <p:nvPr>
            <p:ph idx="1"/>
          </p:nvPr>
        </p:nvSpPr>
        <p:spPr>
          <a:xfrm>
            <a:off x="4447308" y="591344"/>
            <a:ext cx="6906491" cy="5585619"/>
          </a:xfrm>
        </p:spPr>
        <p:txBody>
          <a:bodyPr anchor="ctr">
            <a:normAutofit/>
          </a:bodyPr>
          <a:lstStyle/>
          <a:p>
            <a:r>
              <a:rPr lang="es-ES" sz="2400"/>
              <a:t>4.- Para el caso de denuncias: Cuando la autoridad rechace o desestime una denuncia - acoso sexual, discriminación arbitraria y acto calificado como acoso laboral- debe hacerlo mediante resolución fundada.</a:t>
            </a:r>
          </a:p>
          <a:p>
            <a:pPr marL="0" indent="0">
              <a:buNone/>
            </a:pPr>
            <a:r>
              <a:rPr lang="es-ES" sz="2400"/>
              <a:t>                 • Debe notificarla dentro de 5 días al denunciante</a:t>
            </a:r>
          </a:p>
          <a:p>
            <a:pPr marL="0" indent="0">
              <a:buNone/>
            </a:pPr>
            <a:r>
              <a:rPr lang="es-ES" sz="2400"/>
              <a:t>                 • Denunciante puede reclamar ante CGR</a:t>
            </a:r>
          </a:p>
          <a:p>
            <a:endParaRPr lang="es-ES" sz="2400"/>
          </a:p>
          <a:p>
            <a:pPr marL="0" indent="0">
              <a:buNone/>
            </a:pPr>
            <a:r>
              <a:rPr lang="es-ES" sz="2400"/>
              <a:t>• 5.- En los procedimientos disciplinarios donde se investiguen estas conductas, deberá designarse preferentemente como fiscal a una persona funcionaria que cuente con formación en materia de prevención, investigación y sanción de acoso, género o derechos fundamentales.</a:t>
            </a:r>
            <a:endParaRPr lang="es-CL" sz="2400"/>
          </a:p>
        </p:txBody>
      </p:sp>
    </p:spTree>
    <p:extLst>
      <p:ext uri="{BB962C8B-B14F-4D97-AF65-F5344CB8AC3E}">
        <p14:creationId xmlns:p14="http://schemas.microsoft.com/office/powerpoint/2010/main" val="34567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A577DD-A201-835A-74C0-46926C9A09DA}"/>
              </a:ext>
            </a:extLst>
          </p:cNvPr>
          <p:cNvSpPr>
            <a:spLocks noGrp="1"/>
          </p:cNvSpPr>
          <p:nvPr>
            <p:ph type="title"/>
          </p:nvPr>
        </p:nvSpPr>
        <p:spPr>
          <a:xfrm>
            <a:off x="686834" y="1153572"/>
            <a:ext cx="3200400" cy="4461163"/>
          </a:xfrm>
        </p:spPr>
        <p:txBody>
          <a:bodyPr>
            <a:normAutofit/>
          </a:bodyPr>
          <a:lstStyle/>
          <a:p>
            <a:r>
              <a:rPr lang="es-CL" sz="2400">
                <a:solidFill>
                  <a:srgbClr val="FFFFFF"/>
                </a:solidFill>
              </a:rPr>
              <a:t>CONSIDERACIONES FINALES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C5B0157-1D31-820F-1E56-F369E39FD728}"/>
              </a:ext>
            </a:extLst>
          </p:cNvPr>
          <p:cNvSpPr>
            <a:spLocks noGrp="1"/>
          </p:cNvSpPr>
          <p:nvPr>
            <p:ph idx="1"/>
          </p:nvPr>
        </p:nvSpPr>
        <p:spPr>
          <a:xfrm>
            <a:off x="4447308" y="152400"/>
            <a:ext cx="6906491" cy="6386512"/>
          </a:xfrm>
        </p:spPr>
        <p:txBody>
          <a:bodyPr anchor="ctr">
            <a:noAutofit/>
          </a:bodyPr>
          <a:lstStyle/>
          <a:p>
            <a:pPr>
              <a:lnSpc>
                <a:spcPct val="100000"/>
              </a:lnSpc>
              <a:spcBef>
                <a:spcPts val="0"/>
              </a:spcBef>
            </a:pPr>
            <a:r>
              <a:rPr lang="es-ES" sz="1800" dirty="0">
                <a:latin typeface="Arial" panose="020B0604020202020204" pitchFamily="34" charset="0"/>
                <a:cs typeface="Arial" panose="020B0604020202020204" pitchFamily="34" charset="0"/>
              </a:rPr>
              <a:t>El año 2023 Chile ratificó el Convenio 190 de la OIT sobre la violencia y el acoso</a:t>
            </a:r>
          </a:p>
          <a:p>
            <a:pPr>
              <a:lnSpc>
                <a:spcPct val="100000"/>
              </a:lnSpc>
              <a:spcBef>
                <a:spcPts val="0"/>
              </a:spcBef>
            </a:pPr>
            <a:endParaRPr lang="es-ES" sz="1800" dirty="0">
              <a:latin typeface="Arial" panose="020B0604020202020204" pitchFamily="34" charset="0"/>
              <a:cs typeface="Arial" panose="020B0604020202020204" pitchFamily="34" charset="0"/>
            </a:endParaRPr>
          </a:p>
          <a:p>
            <a:pPr marL="0" indent="0">
              <a:lnSpc>
                <a:spcPct val="100000"/>
              </a:lnSpc>
              <a:spcBef>
                <a:spcPts val="0"/>
              </a:spcBef>
              <a:buNone/>
            </a:pPr>
            <a:r>
              <a:rPr lang="es-ES" sz="1800" dirty="0">
                <a:latin typeface="Arial" panose="020B0604020202020204" pitchFamily="34" charset="0"/>
                <a:cs typeface="Arial" panose="020B0604020202020204" pitchFamily="34" charset="0"/>
              </a:rPr>
              <a:t> • El 14 de junio de 2024 se publicó la ley que Estatuye medidas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para prevenir, sancionar y    erradicar la violencia  en contra de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las mujeres, en razón de su género.</a:t>
            </a:r>
          </a:p>
          <a:p>
            <a:pPr marL="0" indent="0">
              <a:lnSpc>
                <a:spcPct val="100000"/>
              </a:lnSpc>
              <a:spcBef>
                <a:spcPts val="0"/>
              </a:spcBef>
              <a:buNone/>
            </a:pPr>
            <a:endParaRPr lang="es-ES"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 Esta ley 21.643 establece que “Las relaciones laborales  </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deberán siempre fundarse en un   trato libre de violencia, </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compatible con la dignidad de la persona y con perspectiva de    </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género, lo que,   para  efectos de este, Código, implica la </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adopción de medidas tendientes promover la igualdad y a </a:t>
            </a:r>
          </a:p>
          <a:p>
            <a:pPr marL="0" indent="0" algn="just">
              <a:lnSpc>
                <a:spcPct val="100000"/>
              </a:lnSpc>
              <a:spcBef>
                <a:spcPts val="0"/>
              </a:spcBef>
              <a:buNone/>
            </a:pPr>
            <a:r>
              <a:rPr lang="es-ES" sz="1800" dirty="0">
                <a:latin typeface="Arial" panose="020B0604020202020204" pitchFamily="34" charset="0"/>
                <a:cs typeface="Arial" panose="020B0604020202020204" pitchFamily="34" charset="0"/>
              </a:rPr>
              <a:t>   erradicar la discriminación basada  en  dicho motivo”</a:t>
            </a:r>
          </a:p>
          <a:p>
            <a:pPr marL="0" indent="0" algn="just">
              <a:lnSpc>
                <a:spcPct val="100000"/>
              </a:lnSpc>
              <a:spcBef>
                <a:spcPts val="0"/>
              </a:spcBef>
              <a:buNone/>
            </a:pPr>
            <a:endParaRPr lang="es-ES" sz="1800" dirty="0">
              <a:latin typeface="Arial" panose="020B0604020202020204" pitchFamily="34" charset="0"/>
              <a:cs typeface="Arial" panose="020B0604020202020204" pitchFamily="34" charset="0"/>
            </a:endParaRPr>
          </a:p>
          <a:p>
            <a:pPr marL="0" indent="0">
              <a:lnSpc>
                <a:spcPct val="100000"/>
              </a:lnSpc>
              <a:spcBef>
                <a:spcPts val="0"/>
              </a:spcBef>
              <a:buNone/>
            </a:pPr>
            <a:r>
              <a:rPr lang="es-ES" sz="1800" dirty="0">
                <a:latin typeface="Arial" panose="020B0604020202020204" pitchFamily="34" charset="0"/>
                <a:cs typeface="Arial" panose="020B0604020202020204" pitchFamily="34" charset="0"/>
              </a:rPr>
              <a:t>•   La PERSPECTIVA DE GÉNERO: Se establece como principio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general, transversal, que debe   ser   considerado en todas las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etapas de protección a los trabajadores/as y al estar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establecido en la     LBGAE, todo otro cuerpo normativo que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venga a regular algún otro   aspecto de la administración    </a:t>
            </a:r>
          </a:p>
          <a:p>
            <a:pPr marL="0" indent="0">
              <a:lnSpc>
                <a:spcPct val="100000"/>
              </a:lnSpc>
              <a:spcBef>
                <a:spcPts val="0"/>
              </a:spcBef>
              <a:buNone/>
            </a:pPr>
            <a:r>
              <a:rPr lang="es-ES" sz="1800" dirty="0">
                <a:latin typeface="Arial" panose="020B0604020202020204" pitchFamily="34" charset="0"/>
                <a:cs typeface="Arial" panose="020B0604020202020204" pitchFamily="34" charset="0"/>
              </a:rPr>
              <a:t>    viene que armonizarse con este principio.</a:t>
            </a:r>
            <a:endParaRPr lang="es-C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27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DE81DE-39E5-339D-0A6F-C88CA0C014E1}"/>
              </a:ext>
            </a:extLst>
          </p:cNvPr>
          <p:cNvSpPr>
            <a:spLocks noGrp="1"/>
          </p:cNvSpPr>
          <p:nvPr>
            <p:ph type="title"/>
          </p:nvPr>
        </p:nvSpPr>
        <p:spPr>
          <a:xfrm>
            <a:off x="686834" y="1153572"/>
            <a:ext cx="3200400" cy="4461163"/>
          </a:xfrm>
        </p:spPr>
        <p:txBody>
          <a:bodyPr>
            <a:normAutofit/>
          </a:bodyPr>
          <a:lstStyle/>
          <a:p>
            <a:r>
              <a:rPr lang="es-CL" sz="2400">
                <a:solidFill>
                  <a:srgbClr val="FFFFFF"/>
                </a:solidFill>
              </a:rPr>
              <a:t>CONSIDERACIONES FINALES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BCC56C63-BECC-7C2C-5F48-30BB783529E1}"/>
              </a:ext>
            </a:extLst>
          </p:cNvPr>
          <p:cNvSpPr>
            <a:spLocks noGrp="1"/>
          </p:cNvSpPr>
          <p:nvPr>
            <p:ph idx="1"/>
          </p:nvPr>
        </p:nvSpPr>
        <p:spPr>
          <a:xfrm>
            <a:off x="4490851" y="130630"/>
            <a:ext cx="6906491" cy="6046334"/>
          </a:xfrm>
        </p:spPr>
        <p:txBody>
          <a:bodyPr anchor="ctr">
            <a:noAutofit/>
          </a:bodyPr>
          <a:lstStyle/>
          <a:p>
            <a:endParaRPr lang="es-ES" sz="2000" dirty="0">
              <a:latin typeface="Arial" panose="020B0604020202020204" pitchFamily="34" charset="0"/>
              <a:cs typeface="Arial" panose="020B0604020202020204" pitchFamily="34" charset="0"/>
            </a:endParaRPr>
          </a:p>
          <a:p>
            <a:pPr algn="just">
              <a:lnSpc>
                <a:spcPct val="100000"/>
              </a:lnSpc>
              <a:spcBef>
                <a:spcPts val="0"/>
              </a:spcBef>
            </a:pPr>
            <a:r>
              <a:rPr lang="es-ES" sz="2000" dirty="0">
                <a:latin typeface="Arial" panose="020B0604020202020204" pitchFamily="34" charset="0"/>
                <a:cs typeface="Arial" panose="020B0604020202020204" pitchFamily="34" charset="0"/>
              </a:rPr>
              <a:t>La perspectiva de género implica en estas materias que al momento de crear las    políticas se tome en</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consideración la realidad social, cultural y las diferencias</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que han existido y aún existen entre hombres y mujeres,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analizando y revisando  cada caso en su contexto y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propendiendo a la igualdad para erradicar cualquier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discriminación en razón del género. </a:t>
            </a:r>
          </a:p>
          <a:p>
            <a:pPr marL="0" indent="0" algn="just">
              <a:lnSpc>
                <a:spcPct val="100000"/>
              </a:lnSpc>
              <a:spcBef>
                <a:spcPts val="0"/>
              </a:spcBef>
              <a:buNone/>
            </a:pPr>
            <a:endParaRPr lang="es-E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Ejemplo: Considerar que una mujer acosada no tiene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capacidad para renunciar    e irse del trabajo.</a:t>
            </a:r>
          </a:p>
          <a:p>
            <a:pPr marL="0" indent="0" algn="just">
              <a:lnSpc>
                <a:spcPct val="100000"/>
              </a:lnSpc>
              <a:spcBef>
                <a:spcPts val="0"/>
              </a:spcBef>
              <a:buNone/>
            </a:pPr>
            <a:endParaRPr lang="es-E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Si hombre solicita permiso para llevar al hijo al doctor.</a:t>
            </a:r>
          </a:p>
          <a:p>
            <a:pPr algn="just">
              <a:lnSpc>
                <a:spcPct val="100000"/>
              </a:lnSpc>
              <a:spcBef>
                <a:spcPts val="0"/>
              </a:spcBef>
            </a:pPr>
            <a:endParaRPr lang="es-E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En investigación y sanción: se fortalece este principio con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que fiscal cuente con    formación en estas materias,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confidencialidad, que se adopte medidas para   evitar   </a:t>
            </a:r>
          </a:p>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  victimización secundaria.</a:t>
            </a:r>
            <a:endParaRPr lang="es-C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02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75C1BB-5115-5226-A950-F049BC69526D}"/>
              </a:ext>
            </a:extLst>
          </p:cNvPr>
          <p:cNvSpPr>
            <a:spLocks noGrp="1"/>
          </p:cNvSpPr>
          <p:nvPr>
            <p:ph type="title"/>
          </p:nvPr>
        </p:nvSpPr>
        <p:spPr>
          <a:xfrm>
            <a:off x="686834" y="1153572"/>
            <a:ext cx="3200400" cy="4461163"/>
          </a:xfrm>
        </p:spPr>
        <p:txBody>
          <a:bodyPr>
            <a:normAutofit/>
          </a:bodyPr>
          <a:lstStyle/>
          <a:p>
            <a:r>
              <a:rPr lang="es-CL" sz="2400">
                <a:solidFill>
                  <a:srgbClr val="FFFFFF"/>
                </a:solidFill>
              </a:rPr>
              <a:t>CONSIDERACIONES FINALES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C672F094-1387-4C80-069A-D0A9E3AA79A8}"/>
              </a:ext>
            </a:extLst>
          </p:cNvPr>
          <p:cNvSpPr>
            <a:spLocks noGrp="1"/>
          </p:cNvSpPr>
          <p:nvPr>
            <p:ph idx="1"/>
          </p:nvPr>
        </p:nvSpPr>
        <p:spPr>
          <a:xfrm>
            <a:off x="4447308" y="591344"/>
            <a:ext cx="6906491" cy="5585619"/>
          </a:xfrm>
        </p:spPr>
        <p:txBody>
          <a:bodyPr anchor="ctr">
            <a:normAutofit/>
          </a:bodyPr>
          <a:lstStyle/>
          <a:p>
            <a:pPr algn="just"/>
            <a:r>
              <a:rPr lang="es-ES" sz="2200" dirty="0">
                <a:latin typeface="Arial" panose="020B0604020202020204" pitchFamily="34" charset="0"/>
                <a:cs typeface="Arial" panose="020B0604020202020204" pitchFamily="34" charset="0"/>
              </a:rPr>
              <a:t>Al establecerse este principio no se requiere que se pierda la independencia o imparcialidad por el juzgador, no se quiere que se falle en favor de las mujeres o diversidades, sino que al decidir debe hacerse adecuadamente, considerando la realidad sociocultural de los géneros y los roles o estereotipos que se asocia a cada uno de ellos, reconociendo estas relaciones asimétricas y como influyen en ámbito laboral</a:t>
            </a:r>
            <a:r>
              <a:rPr lang="es-ES" dirty="0"/>
              <a:t>.</a:t>
            </a:r>
            <a:endParaRPr lang="es-CL" dirty="0"/>
          </a:p>
        </p:txBody>
      </p:sp>
    </p:spTree>
    <p:extLst>
      <p:ext uri="{BB962C8B-B14F-4D97-AF65-F5344CB8AC3E}">
        <p14:creationId xmlns:p14="http://schemas.microsoft.com/office/powerpoint/2010/main" val="7034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D7F50-2010-CA96-135A-453AA3C658D5}"/>
              </a:ext>
            </a:extLst>
          </p:cNvPr>
          <p:cNvSpPr>
            <a:spLocks noGrp="1"/>
          </p:cNvSpPr>
          <p:nvPr>
            <p:ph type="title"/>
          </p:nvPr>
        </p:nvSpPr>
        <p:spPr>
          <a:xfrm>
            <a:off x="838200" y="365126"/>
            <a:ext cx="10515600" cy="962932"/>
          </a:xfrm>
        </p:spPr>
        <p:txBody>
          <a:bodyPr>
            <a:normAutofit/>
          </a:bodyPr>
          <a:lstStyle/>
          <a:p>
            <a:r>
              <a:rPr lang="es-ES" sz="2800" dirty="0">
                <a:latin typeface="Arial" panose="020B0604020202020204" pitchFamily="34" charset="0"/>
                <a:cs typeface="Arial" panose="020B0604020202020204" pitchFamily="34" charset="0"/>
              </a:rPr>
              <a:t>MÍNIMOS PROTOCOLO DE PREVENCIÓN DE LA VIOLENCIA EN EL TRABAJO, EL ACOSOLABORAL Y SEXUAL</a:t>
            </a:r>
            <a:endParaRPr lang="es-CL" sz="2800"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3D69855D-B389-4F84-64D8-96A63EFA0291}"/>
              </a:ext>
            </a:extLst>
          </p:cNvPr>
          <p:cNvPicPr>
            <a:picLocks noGrp="1" noChangeAspect="1"/>
          </p:cNvPicPr>
          <p:nvPr>
            <p:ph idx="1"/>
          </p:nvPr>
        </p:nvPicPr>
        <p:blipFill>
          <a:blip r:embed="rId2"/>
          <a:stretch>
            <a:fillRect/>
          </a:stretch>
        </p:blipFill>
        <p:spPr>
          <a:xfrm>
            <a:off x="261257" y="1328059"/>
            <a:ext cx="11342913" cy="5268684"/>
          </a:xfrm>
        </p:spPr>
      </p:pic>
    </p:spTree>
    <p:extLst>
      <p:ext uri="{BB962C8B-B14F-4D97-AF65-F5344CB8AC3E}">
        <p14:creationId xmlns:p14="http://schemas.microsoft.com/office/powerpoint/2010/main" val="141501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C5140C-3E4E-F68A-2F54-0EC635A54B35}"/>
              </a:ext>
            </a:extLst>
          </p:cNvPr>
          <p:cNvSpPr>
            <a:spLocks noGrp="1"/>
          </p:cNvSpPr>
          <p:nvPr>
            <p:ph type="ctrTitle"/>
          </p:nvPr>
        </p:nvSpPr>
        <p:spPr>
          <a:xfrm>
            <a:off x="195943" y="1153572"/>
            <a:ext cx="2862943"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LEY N° 21.643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488F01E9-353F-5E09-39DF-13CC4A16DA2B}"/>
              </a:ext>
            </a:extLst>
          </p:cNvPr>
          <p:cNvSpPr>
            <a:spLocks noGrp="1"/>
          </p:cNvSpPr>
          <p:nvPr>
            <p:ph type="subTitle" idx="1"/>
          </p:nvPr>
        </p:nvSpPr>
        <p:spPr>
          <a:xfrm>
            <a:off x="4167272" y="591344"/>
            <a:ext cx="7186527" cy="5585619"/>
          </a:xfrm>
        </p:spPr>
        <p:txBody>
          <a:bodyPr vert="horz" lIns="91440" tIns="45720" rIns="91440" bIns="45720" rtlCol="0" anchor="ctr">
            <a:normAutofit/>
          </a:bodyPr>
          <a:lstStyle/>
          <a:p>
            <a:pPr indent="-228600" algn="just">
              <a:buFont typeface="Arial" panose="020B0604020202020204" pitchFamily="34" charset="0"/>
              <a:buChar char="•"/>
            </a:pPr>
            <a:r>
              <a:rPr lang="en-US" sz="2200" dirty="0">
                <a:latin typeface="Arial" panose="020B0604020202020204" pitchFamily="34" charset="0"/>
                <a:cs typeface="Arial" panose="020B0604020202020204" pitchFamily="34" charset="0"/>
              </a:rPr>
              <a:t>Publicada : 15 de enero 2024</a:t>
            </a:r>
          </a:p>
          <a:p>
            <a:pPr indent="-228600" algn="just">
              <a:buFont typeface="Arial" panose="020B0604020202020204" pitchFamily="34" charset="0"/>
              <a:buChar char="•"/>
            </a:pPr>
            <a:r>
              <a:rPr lang="en-US" sz="2200" dirty="0">
                <a:latin typeface="Arial" panose="020B0604020202020204" pitchFamily="34" charset="0"/>
                <a:cs typeface="Arial" panose="020B0604020202020204" pitchFamily="34" charset="0"/>
              </a:rPr>
              <a:t>Entra en vigencia : 01 de agosto 2024.</a:t>
            </a:r>
          </a:p>
          <a:p>
            <a:pPr indent="-228600" algn="just">
              <a:buFont typeface="Arial" panose="020B0604020202020204" pitchFamily="34" charset="0"/>
              <a:buChar char="•"/>
            </a:pPr>
            <a:r>
              <a:rPr lang="en-US" sz="2200" dirty="0">
                <a:latin typeface="Arial" panose="020B0604020202020204" pitchFamily="34" charset="0"/>
                <a:cs typeface="Arial" panose="020B0604020202020204" pitchFamily="34" charset="0"/>
              </a:rPr>
              <a:t>“Modifica el Código del Trabajo y otros Cuerpos Legales, en materia de Prevención, Investigación y Sanción del Acoso Laboral, Sexual o de Violencia en el trabajo”</a:t>
            </a:r>
          </a:p>
          <a:p>
            <a:pPr algn="just"/>
            <a:r>
              <a:rPr lang="en-US" sz="2200" dirty="0">
                <a:latin typeface="Arial" panose="020B0604020202020204" pitchFamily="34" charset="0"/>
                <a:cs typeface="Arial" panose="020B0604020202020204" pitchFamily="34" charset="0"/>
              </a:rPr>
              <a:t>• Conocida como “Ley Karin” toma el nombre de Karin Salgado una TENS del Servicio de salud de Chillán quien se suicidó víctima del acoso laboral.</a:t>
            </a:r>
          </a:p>
          <a:p>
            <a:pPr algn="just"/>
            <a:r>
              <a:rPr lang="en-US" sz="2200" dirty="0">
                <a:latin typeface="Arial" panose="020B0604020202020204" pitchFamily="34" charset="0"/>
                <a:cs typeface="Arial" panose="020B0604020202020204" pitchFamily="34" charset="0"/>
              </a:rPr>
              <a:t>• En completa concordancia con el Convenio 190 de la OIT   ratificado por Chile: erradicar la violencia y el acoso.</a:t>
            </a:r>
          </a:p>
        </p:txBody>
      </p:sp>
    </p:spTree>
    <p:extLst>
      <p:ext uri="{BB962C8B-B14F-4D97-AF65-F5344CB8AC3E}">
        <p14:creationId xmlns:p14="http://schemas.microsoft.com/office/powerpoint/2010/main" val="130064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E8999C4-FE78-A88A-A7B9-0285EEC80B9C}"/>
              </a:ext>
            </a:extLst>
          </p:cNvPr>
          <p:cNvPicPr>
            <a:picLocks noGrp="1" noChangeAspect="1"/>
          </p:cNvPicPr>
          <p:nvPr>
            <p:ph idx="1"/>
          </p:nvPr>
        </p:nvPicPr>
        <p:blipFill>
          <a:blip r:embed="rId2"/>
          <a:stretch>
            <a:fillRect/>
          </a:stretch>
        </p:blipFill>
        <p:spPr>
          <a:xfrm>
            <a:off x="717629" y="358815"/>
            <a:ext cx="10752881" cy="6134060"/>
          </a:xfrm>
        </p:spPr>
      </p:pic>
    </p:spTree>
    <p:extLst>
      <p:ext uri="{BB962C8B-B14F-4D97-AF65-F5344CB8AC3E}">
        <p14:creationId xmlns:p14="http://schemas.microsoft.com/office/powerpoint/2010/main" val="60552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46ED7B-FAB4-038A-F5EF-5B922198BD48}"/>
              </a:ext>
            </a:extLst>
          </p:cNvPr>
          <p:cNvSpPr>
            <a:spLocks noGrp="1"/>
          </p:cNvSpPr>
          <p:nvPr>
            <p:ph type="title"/>
          </p:nvPr>
        </p:nvSpPr>
        <p:spPr>
          <a:xfrm>
            <a:off x="119744" y="1153572"/>
            <a:ext cx="3407228" cy="4461163"/>
          </a:xfrm>
        </p:spPr>
        <p:txBody>
          <a:bodyPr>
            <a:normAutofit/>
          </a:bodyPr>
          <a:lstStyle/>
          <a:p>
            <a:r>
              <a:rPr lang="es-CL" sz="3400" dirty="0">
                <a:solidFill>
                  <a:srgbClr val="FFFFFF"/>
                </a:solidFill>
              </a:rPr>
              <a:t>MODIFICACIÓN AL CODIGO DEL TRABAJO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C61E50A6-A67B-9C54-C610-CB0192346C25}"/>
              </a:ext>
            </a:extLst>
          </p:cNvPr>
          <p:cNvSpPr>
            <a:spLocks noGrp="1"/>
          </p:cNvSpPr>
          <p:nvPr>
            <p:ph idx="1"/>
          </p:nvPr>
        </p:nvSpPr>
        <p:spPr>
          <a:xfrm>
            <a:off x="4447308" y="591344"/>
            <a:ext cx="6906491" cy="5585619"/>
          </a:xfrm>
        </p:spPr>
        <p:txBody>
          <a:bodyPr anchor="ctr">
            <a:normAutofit/>
          </a:bodyPr>
          <a:lstStyle/>
          <a:p>
            <a:pPr algn="just"/>
            <a:r>
              <a:rPr lang="es-ES" sz="2200" dirty="0">
                <a:latin typeface="Arial" panose="020B0604020202020204" pitchFamily="34" charset="0"/>
                <a:cs typeface="Arial" panose="020B0604020202020204" pitchFamily="34" charset="0"/>
              </a:rPr>
              <a:t>Se modifica el artículo 2 del CT: “Las relaciones laborales deberán siempre:</a:t>
            </a:r>
          </a:p>
          <a:p>
            <a:pPr algn="just"/>
            <a:r>
              <a:rPr lang="es-ES" sz="2200" dirty="0">
                <a:latin typeface="Arial" panose="020B0604020202020204" pitchFamily="34" charset="0"/>
                <a:cs typeface="Arial" panose="020B0604020202020204" pitchFamily="34" charset="0"/>
              </a:rPr>
              <a:t>fundarse en un trato libre de violencia, compatible con la dignidad de la persona y con perspectiva de género, lo que implica la adopción de medidas tendientes a:</a:t>
            </a:r>
          </a:p>
          <a:p>
            <a:pPr algn="just"/>
            <a:r>
              <a:rPr lang="es-ES" sz="2200" dirty="0">
                <a:latin typeface="Arial" panose="020B0604020202020204" pitchFamily="34" charset="0"/>
                <a:cs typeface="Arial" panose="020B0604020202020204" pitchFamily="34" charset="0"/>
              </a:rPr>
              <a:t>promover la igualdad y a erradicar la discriminación basada en dicho motivo.</a:t>
            </a:r>
          </a:p>
          <a:p>
            <a:pPr algn="just"/>
            <a:r>
              <a:rPr lang="es-ES" sz="2200" dirty="0">
                <a:latin typeface="Arial" panose="020B0604020202020204" pitchFamily="34" charset="0"/>
                <a:cs typeface="Arial" panose="020B0604020202020204" pitchFamily="34" charset="0"/>
              </a:rPr>
              <a:t>Son contrarias a lo anterior, entre otras conductas, las siguientes:</a:t>
            </a:r>
          </a:p>
          <a:p>
            <a:pPr marL="0" indent="0" algn="just">
              <a:buNone/>
            </a:pPr>
            <a:r>
              <a:rPr lang="es-ES" sz="2200" dirty="0">
                <a:latin typeface="Arial" panose="020B0604020202020204" pitchFamily="34" charset="0"/>
                <a:cs typeface="Arial" panose="020B0604020202020204" pitchFamily="34" charset="0"/>
              </a:rPr>
              <a:t>• Acoso sexual</a:t>
            </a:r>
          </a:p>
          <a:p>
            <a:pPr marL="0" indent="0" algn="just">
              <a:buNone/>
            </a:pPr>
            <a:r>
              <a:rPr lang="es-ES" sz="2200" dirty="0">
                <a:latin typeface="Arial" panose="020B0604020202020204" pitchFamily="34" charset="0"/>
                <a:cs typeface="Arial" panose="020B0604020202020204" pitchFamily="34" charset="0"/>
              </a:rPr>
              <a:t>• Acoso laboral</a:t>
            </a:r>
          </a:p>
          <a:p>
            <a:pPr marL="0" indent="0" algn="just">
              <a:buNone/>
            </a:pPr>
            <a:r>
              <a:rPr lang="es-ES" sz="2200" dirty="0">
                <a:latin typeface="Arial" panose="020B0604020202020204" pitchFamily="34" charset="0"/>
                <a:cs typeface="Arial" panose="020B0604020202020204" pitchFamily="34" charset="0"/>
              </a:rPr>
              <a:t>• Violencia en el trabajo (se incorpora esta figura).</a:t>
            </a:r>
            <a:endParaRPr lang="es-C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55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6BF537A-F918-2E3A-F9B0-47F341200EA0}"/>
              </a:ext>
            </a:extLst>
          </p:cNvPr>
          <p:cNvPicPr>
            <a:picLocks noGrp="1" noChangeAspect="1"/>
          </p:cNvPicPr>
          <p:nvPr>
            <p:ph idx="1"/>
          </p:nvPr>
        </p:nvPicPr>
        <p:blipFill>
          <a:blip r:embed="rId2"/>
          <a:stretch>
            <a:fillRect/>
          </a:stretch>
        </p:blipFill>
        <p:spPr>
          <a:xfrm>
            <a:off x="752354" y="405114"/>
            <a:ext cx="10243595" cy="5903089"/>
          </a:xfrm>
        </p:spPr>
      </p:pic>
    </p:spTree>
    <p:extLst>
      <p:ext uri="{BB962C8B-B14F-4D97-AF65-F5344CB8AC3E}">
        <p14:creationId xmlns:p14="http://schemas.microsoft.com/office/powerpoint/2010/main" val="6490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4FCB1-1F93-46A3-E508-1CF2D5312E8A}"/>
              </a:ext>
            </a:extLst>
          </p:cNvPr>
          <p:cNvSpPr>
            <a:spLocks noGrp="1"/>
          </p:cNvSpPr>
          <p:nvPr>
            <p:ph type="title"/>
          </p:nvPr>
        </p:nvSpPr>
        <p:spPr/>
        <p:txBody>
          <a:bodyPr/>
          <a:lstStyle/>
          <a:p>
            <a:r>
              <a:rPr lang="es-CL" dirty="0"/>
              <a:t>ASPECTOSA CONSIDERAR</a:t>
            </a:r>
          </a:p>
        </p:txBody>
      </p:sp>
      <p:pic>
        <p:nvPicPr>
          <p:cNvPr id="5" name="Marcador de contenido 4">
            <a:extLst>
              <a:ext uri="{FF2B5EF4-FFF2-40B4-BE49-F238E27FC236}">
                <a16:creationId xmlns:a16="http://schemas.microsoft.com/office/drawing/2014/main" id="{57BF78C7-E02E-E217-8D36-8C568E3F313B}"/>
              </a:ext>
            </a:extLst>
          </p:cNvPr>
          <p:cNvPicPr>
            <a:picLocks noGrp="1" noChangeAspect="1"/>
          </p:cNvPicPr>
          <p:nvPr>
            <p:ph idx="1"/>
          </p:nvPr>
        </p:nvPicPr>
        <p:blipFill>
          <a:blip r:embed="rId2"/>
          <a:stretch>
            <a:fillRect/>
          </a:stretch>
        </p:blipFill>
        <p:spPr>
          <a:xfrm>
            <a:off x="659756" y="1342664"/>
            <a:ext cx="10776031" cy="5150212"/>
          </a:xfrm>
        </p:spPr>
      </p:pic>
    </p:spTree>
    <p:extLst>
      <p:ext uri="{BB962C8B-B14F-4D97-AF65-F5344CB8AC3E}">
        <p14:creationId xmlns:p14="http://schemas.microsoft.com/office/powerpoint/2010/main" val="178214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58E435-DDD8-4B53-5ADE-6BAF1F3AE5AF}"/>
              </a:ext>
            </a:extLst>
          </p:cNvPr>
          <p:cNvSpPr>
            <a:spLocks noGrp="1"/>
          </p:cNvSpPr>
          <p:nvPr>
            <p:ph type="title"/>
          </p:nvPr>
        </p:nvSpPr>
        <p:spPr>
          <a:xfrm>
            <a:off x="0" y="1153572"/>
            <a:ext cx="3887234" cy="4461163"/>
          </a:xfrm>
        </p:spPr>
        <p:txBody>
          <a:bodyPr>
            <a:normAutofit/>
          </a:bodyPr>
          <a:lstStyle/>
          <a:p>
            <a:r>
              <a:rPr lang="es-CL" dirty="0">
                <a:solidFill>
                  <a:srgbClr val="FFFFFF"/>
                </a:solidFill>
              </a:rPr>
              <a:t>EJEMPLOS DE CONDUCTA  QUE HAY QUE  EVITAR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F87C85BC-4009-823C-2068-E02736925A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4029" y="805543"/>
            <a:ext cx="665117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4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9A38F4-ED6E-0CFA-0EB3-BB76669DCA01}"/>
              </a:ext>
            </a:extLst>
          </p:cNvPr>
          <p:cNvSpPr>
            <a:spLocks noGrp="1"/>
          </p:cNvSpPr>
          <p:nvPr>
            <p:ph type="title"/>
          </p:nvPr>
        </p:nvSpPr>
        <p:spPr>
          <a:xfrm>
            <a:off x="686834" y="1153572"/>
            <a:ext cx="3200400" cy="4461163"/>
          </a:xfrm>
        </p:spPr>
        <p:txBody>
          <a:bodyPr>
            <a:normAutofit/>
          </a:bodyPr>
          <a:lstStyle/>
          <a:p>
            <a:r>
              <a:rPr lang="es-CL" sz="4100" dirty="0">
                <a:solidFill>
                  <a:srgbClr val="FFFFFF"/>
                </a:solidFill>
              </a:rPr>
              <a:t>ACOSO SEXUAL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FDB61A49-32DD-918F-50BB-BE28C610A062}"/>
              </a:ext>
            </a:extLst>
          </p:cNvPr>
          <p:cNvSpPr>
            <a:spLocks noGrp="1"/>
          </p:cNvSpPr>
          <p:nvPr>
            <p:ph idx="1"/>
          </p:nvPr>
        </p:nvSpPr>
        <p:spPr>
          <a:xfrm>
            <a:off x="4447308" y="591344"/>
            <a:ext cx="6906491" cy="5585619"/>
          </a:xfrm>
        </p:spPr>
        <p:txBody>
          <a:bodyPr anchor="ctr">
            <a:normAutofit/>
          </a:bodyPr>
          <a:lstStyle/>
          <a:p>
            <a:endParaRPr lang="es-CL" dirty="0"/>
          </a:p>
          <a:p>
            <a:r>
              <a:rPr lang="es-CL" sz="2200" dirty="0">
                <a:latin typeface="Arial" panose="020B0604020202020204" pitchFamily="34" charset="0"/>
                <a:cs typeface="Arial" panose="020B0604020202020204" pitchFamily="34" charset="0"/>
              </a:rPr>
              <a:t>Enviar mensajes o imágenes sexualmente explícitos o particular en acoso o cesión sexualizada a través de plataformas digitales sin el consentimiento del destinatario.</a:t>
            </a:r>
          </a:p>
          <a:p>
            <a:r>
              <a:rPr lang="es-CL" sz="2200" dirty="0">
                <a:latin typeface="Arial" panose="020B0604020202020204" pitchFamily="34" charset="0"/>
                <a:cs typeface="Arial" panose="020B0604020202020204" pitchFamily="34" charset="0"/>
              </a:rPr>
              <a:t>Ofrecer recompensas o beneficios a cambio de favores sexuales o amenazar con consecuencias negativas ante le negación </a:t>
            </a:r>
          </a:p>
          <a:p>
            <a:r>
              <a:rPr lang="es-CL" sz="2200" dirty="0">
                <a:latin typeface="Arial" panose="020B0604020202020204" pitchFamily="34" charset="0"/>
                <a:cs typeface="Arial" panose="020B0604020202020204" pitchFamily="34" charset="0"/>
              </a:rPr>
              <a:t>Presionar a alguien para que realice una actividad sexual en contra de su voluntad mediante amenazas, manipulación u otros medios.</a:t>
            </a:r>
          </a:p>
          <a:p>
            <a:endParaRPr lang="es-CL" dirty="0"/>
          </a:p>
        </p:txBody>
      </p:sp>
    </p:spTree>
    <p:extLst>
      <p:ext uri="{BB962C8B-B14F-4D97-AF65-F5344CB8AC3E}">
        <p14:creationId xmlns:p14="http://schemas.microsoft.com/office/powerpoint/2010/main" val="75073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2B4FC5-7AAE-9E3E-4809-8B4028434EC8}"/>
              </a:ext>
            </a:extLst>
          </p:cNvPr>
          <p:cNvSpPr>
            <a:spLocks noGrp="1"/>
          </p:cNvSpPr>
          <p:nvPr>
            <p:ph type="title"/>
          </p:nvPr>
        </p:nvSpPr>
        <p:spPr>
          <a:xfrm>
            <a:off x="370114" y="1153572"/>
            <a:ext cx="3517120" cy="4461163"/>
          </a:xfrm>
        </p:spPr>
        <p:txBody>
          <a:bodyPr>
            <a:normAutofit/>
          </a:bodyPr>
          <a:lstStyle/>
          <a:p>
            <a:r>
              <a:rPr lang="es-CL" dirty="0">
                <a:solidFill>
                  <a:srgbClr val="FFFFFF"/>
                </a:solidFill>
              </a:rPr>
              <a:t>ACOSO LABORAL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AB4B927-AC91-1787-4D93-F5E9F10D0711}"/>
              </a:ext>
            </a:extLst>
          </p:cNvPr>
          <p:cNvSpPr>
            <a:spLocks noGrp="1"/>
          </p:cNvSpPr>
          <p:nvPr>
            <p:ph idx="1"/>
          </p:nvPr>
        </p:nvSpPr>
        <p:spPr>
          <a:xfrm>
            <a:off x="4447308" y="591344"/>
            <a:ext cx="6906491" cy="5585619"/>
          </a:xfrm>
        </p:spPr>
        <p:txBody>
          <a:bodyPr anchor="ctr">
            <a:normAutofit/>
          </a:bodyPr>
          <a:lstStyle/>
          <a:p>
            <a:r>
              <a:rPr lang="es-CL" sz="2200" dirty="0">
                <a:latin typeface="Arial" panose="020B0604020202020204" pitchFamily="34" charset="0"/>
                <a:cs typeface="Arial" panose="020B0604020202020204" pitchFamily="34" charset="0"/>
              </a:rPr>
              <a:t>Juzgar el desempeño de un trabajador de manera ofensiva</a:t>
            </a:r>
          </a:p>
          <a:p>
            <a:pPr algn="l">
              <a:buFont typeface="Arial" panose="020B0604020202020204" pitchFamily="34" charset="0"/>
              <a:buChar char="•"/>
            </a:pPr>
            <a:r>
              <a:rPr lang="es-CL" sz="2200" dirty="0">
                <a:latin typeface="Arial" panose="020B0604020202020204" pitchFamily="34" charset="0"/>
                <a:cs typeface="Arial" panose="020B0604020202020204" pitchFamily="34" charset="0"/>
              </a:rPr>
              <a:t>.</a:t>
            </a:r>
            <a:r>
              <a:rPr lang="es-ES" sz="2200" dirty="0">
                <a:latin typeface="Arial" panose="020B0604020202020204" pitchFamily="34" charset="0"/>
                <a:cs typeface="Arial" panose="020B0604020202020204" pitchFamily="34" charset="0"/>
              </a:rPr>
              <a:t> Le negamos el saludo a alguien porque ya no está bien visto relacionarse con él.</a:t>
            </a:r>
          </a:p>
          <a:p>
            <a:pPr algn="l">
              <a:buFont typeface="Arial" panose="020B0604020202020204" pitchFamily="34" charset="0"/>
              <a:buChar char="•"/>
            </a:pPr>
            <a:r>
              <a:rPr lang="es-ES" sz="2200" dirty="0">
                <a:latin typeface="Arial" panose="020B0604020202020204" pitchFamily="34" charset="0"/>
                <a:cs typeface="Arial" panose="020B0604020202020204" pitchFamily="34" charset="0"/>
              </a:rPr>
              <a:t>Justificamos el aislamiento con “se lo habrá buscado; o alguna cosa habrá hecho”.</a:t>
            </a:r>
          </a:p>
          <a:p>
            <a:pPr algn="l">
              <a:buFont typeface="Arial" panose="020B0604020202020204" pitchFamily="34" charset="0"/>
              <a:buChar char="•"/>
            </a:pPr>
            <a:r>
              <a:rPr lang="es-ES" sz="2200" dirty="0">
                <a:latin typeface="Arial" panose="020B0604020202020204" pitchFamily="34" charset="0"/>
                <a:cs typeface="Arial" panose="020B0604020202020204" pitchFamily="34" charset="0"/>
              </a:rPr>
              <a:t>Cuando miramos a otra parte cuando delante nuestro se agrede a una persona</a:t>
            </a:r>
            <a:r>
              <a:rPr lang="es-ES" b="0" i="0" dirty="0">
                <a:solidFill>
                  <a:srgbClr val="5D6973"/>
                </a:solidFill>
                <a:effectLst/>
                <a:highlight>
                  <a:srgbClr val="F8FAFD"/>
                </a:highlight>
                <a:latin typeface="ISL-Roboto-light"/>
              </a:rPr>
              <a:t>.</a:t>
            </a:r>
          </a:p>
          <a:p>
            <a:endParaRPr lang="es-CL" dirty="0"/>
          </a:p>
        </p:txBody>
      </p:sp>
    </p:spTree>
    <p:extLst>
      <p:ext uri="{BB962C8B-B14F-4D97-AF65-F5344CB8AC3E}">
        <p14:creationId xmlns:p14="http://schemas.microsoft.com/office/powerpoint/2010/main" val="4124849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